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63" r:id="rId3"/>
  </p:sldMasterIdLst>
  <p:notesMasterIdLst>
    <p:notesMasterId r:id="rId33"/>
  </p:notesMasterIdLst>
  <p:handoutMasterIdLst>
    <p:handoutMasterId r:id="rId34"/>
  </p:handoutMasterIdLst>
  <p:sldIdLst>
    <p:sldId id="258" r:id="rId4"/>
    <p:sldId id="290" r:id="rId5"/>
    <p:sldId id="346" r:id="rId6"/>
    <p:sldId id="281" r:id="rId7"/>
    <p:sldId id="348" r:id="rId8"/>
    <p:sldId id="368" r:id="rId9"/>
    <p:sldId id="369" r:id="rId10"/>
    <p:sldId id="394" r:id="rId11"/>
    <p:sldId id="416" r:id="rId12"/>
    <p:sldId id="401" r:id="rId13"/>
    <p:sldId id="407" r:id="rId14"/>
    <p:sldId id="389" r:id="rId15"/>
    <p:sldId id="414" r:id="rId16"/>
    <p:sldId id="408" r:id="rId17"/>
    <p:sldId id="409" r:id="rId18"/>
    <p:sldId id="410" r:id="rId19"/>
    <p:sldId id="411" r:id="rId20"/>
    <p:sldId id="412" r:id="rId21"/>
    <p:sldId id="413" r:id="rId22"/>
    <p:sldId id="415" r:id="rId23"/>
    <p:sldId id="395" r:id="rId24"/>
    <p:sldId id="417" r:id="rId25"/>
    <p:sldId id="420" r:id="rId26"/>
    <p:sldId id="418" r:id="rId27"/>
    <p:sldId id="419" r:id="rId28"/>
    <p:sldId id="421" r:id="rId29"/>
    <p:sldId id="423" r:id="rId30"/>
    <p:sldId id="422" r:id="rId31"/>
    <p:sldId id="271" r:id="rId32"/>
  </p:sldIdLst>
  <p:sldSz cx="9144000" cy="6858000" type="screen4x3"/>
  <p:notesSz cx="7019925" cy="9305925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50E"/>
    <a:srgbClr val="FC9B0E"/>
    <a:srgbClr val="FC8A0E"/>
    <a:srgbClr val="F05D5D"/>
    <a:srgbClr val="833E90"/>
    <a:srgbClr val="3EC1CD"/>
    <a:srgbClr val="A5CF5F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4552" autoAdjust="0"/>
  </p:normalViewPr>
  <p:slideViewPr>
    <p:cSldViewPr snapToGrid="0" snapToObjects="1">
      <p:cViewPr varScale="1">
        <p:scale>
          <a:sx n="64" d="100"/>
          <a:sy n="64" d="100"/>
        </p:scale>
        <p:origin x="164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 smtClean="0"/>
            </a:lvl1pPr>
          </a:lstStyle>
          <a:p>
            <a:pPr>
              <a:defRPr/>
            </a:pPr>
            <a:fld id="{650B78F0-0BBD-41F0-BA94-25339C15D324}" type="datetimeFigureOut">
              <a:rPr lang="fr-FR"/>
              <a:pPr>
                <a:defRPr/>
              </a:pPr>
              <a:t>05/11/2019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3FBA627-7DE9-4FD0-BE8F-41B23E17822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0294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73AA4FE-1CD0-459A-A806-77B530329AB5}" type="datetimeFigureOut">
              <a:rPr lang="fr-FR" smtClean="0"/>
              <a:t>05/11/2019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1B8F13E5-77F3-4F6D-B658-B64C10B572C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325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2431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1106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8561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1911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753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0698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4332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0942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3325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6089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5425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9980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8521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5929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2587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8114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7006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68300" y="1308100"/>
            <a:ext cx="8458200" cy="4673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889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1800" kern="1200" cap="all" dirty="0">
                <a:solidFill>
                  <a:srgbClr val="833E9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469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68300" y="1308100"/>
            <a:ext cx="8458200" cy="4673600"/>
          </a:xfrm>
        </p:spPr>
        <p:txBody>
          <a:bodyPr>
            <a:normAutofit/>
          </a:bodyPr>
          <a:lstStyle>
            <a:lvl1pPr marL="342900" indent="-3429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889000"/>
          </a:xfrm>
        </p:spPr>
        <p:txBody>
          <a:bodyPr>
            <a:normAutofit/>
          </a:bodyPr>
          <a:lstStyle>
            <a:lvl1pPr marL="0" indent="0">
              <a:buNone/>
              <a:defRPr lang="fr-FR" sz="1800" kern="1200" cap="all" dirty="0">
                <a:solidFill>
                  <a:srgbClr val="833E9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241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85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8" descr="background-01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64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948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1" descr="Logo-heade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04800"/>
            <a:ext cx="83693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7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2" descr="background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0925"/>
            <a:ext cx="9144000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1" descr="Logo-foo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6375400"/>
            <a:ext cx="8154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205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3" descr="background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5400" y="5767388"/>
            <a:ext cx="91948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ZoneTexte 14"/>
          <p:cNvSpPr txBox="1">
            <a:spLocks noChangeArrowheads="1"/>
          </p:cNvSpPr>
          <p:nvPr userDrawn="1"/>
        </p:nvSpPr>
        <p:spPr bwMode="auto">
          <a:xfrm>
            <a:off x="11731625" y="39052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 dirty="0">
              <a:latin typeface="Calibri" charset="0"/>
            </a:endParaRPr>
          </a:p>
        </p:txBody>
      </p:sp>
      <p:pic>
        <p:nvPicPr>
          <p:cNvPr id="2" name="Image 5" descr="Logo-foo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6170613"/>
            <a:ext cx="8154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>
          <a:xfrm>
            <a:off x="323557" y="3642578"/>
            <a:ext cx="7340600" cy="3635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700" dirty="0">
                <a:solidFill>
                  <a:srgbClr val="1DB8D1"/>
                </a:solidFill>
              </a:rPr>
              <a:t>MODULE : MOBILISER LES JEUNES A TRAVERS LES RESEAUX SOCIAUX </a:t>
            </a:r>
          </a:p>
        </p:txBody>
      </p:sp>
      <p:sp>
        <p:nvSpPr>
          <p:cNvPr id="4" name="Titre 15"/>
          <p:cNvSpPr txBox="1">
            <a:spLocks/>
          </p:cNvSpPr>
          <p:nvPr/>
        </p:nvSpPr>
        <p:spPr>
          <a:xfrm>
            <a:off x="457200" y="3514329"/>
            <a:ext cx="5181600" cy="8842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3D5164-47DF-4C3C-87EF-E3AE8EA46115}"/>
              </a:ext>
            </a:extLst>
          </p:cNvPr>
          <p:cNvSpPr/>
          <p:nvPr/>
        </p:nvSpPr>
        <p:spPr>
          <a:xfrm>
            <a:off x="323557" y="2967335"/>
            <a:ext cx="7610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</a:rPr>
              <a:t>FORMATION INITIALE DES CONSEILLERS ET DES MANAGERS DE CAREER CENTER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231187" y="3510281"/>
            <a:ext cx="9057736" cy="12720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900" dirty="0"/>
              <a:t>III.	Comment renforcer la stratégie de communication en ligne?</a:t>
            </a:r>
          </a:p>
        </p:txBody>
      </p:sp>
    </p:spTree>
    <p:extLst>
      <p:ext uri="{BB962C8B-B14F-4D97-AF65-F5344CB8AC3E}">
        <p14:creationId xmlns:p14="http://schemas.microsoft.com/office/powerpoint/2010/main" val="712353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5"/>
          <p:cNvSpPr txBox="1">
            <a:spLocks/>
          </p:cNvSpPr>
          <p:nvPr/>
        </p:nvSpPr>
        <p:spPr>
          <a:xfrm>
            <a:off x="607822" y="954183"/>
            <a:ext cx="7798428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FR" sz="7000" dirty="0">
                <a:solidFill>
                  <a:srgbClr val="C00000"/>
                </a:solidFill>
              </a:rPr>
              <a:t>10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FR" sz="2000" dirty="0">
                <a:solidFill>
                  <a:srgbClr val="C00000"/>
                </a:solidFill>
              </a:rPr>
              <a:t>règles d’or d’une gestion Réussie</a:t>
            </a:r>
          </a:p>
          <a:p>
            <a:pPr algn="ctr" fontAlgn="auto">
              <a:spcAft>
                <a:spcPts val="0"/>
              </a:spcAft>
              <a:defRPr/>
            </a:pP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610" y="2990634"/>
            <a:ext cx="2939573" cy="314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0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23850" y="1547813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/>
              <a:t>1. Publier régulièrement 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323850" y="2576513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/>
              <a:t>2. Préférer les textes courts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323850" y="3605213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/>
              <a:t>3. Veiller au timing de publication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23850" y="4633913"/>
            <a:ext cx="2700338" cy="935037"/>
          </a:xfrm>
          <a:prstGeom prst="roundRect">
            <a:avLst/>
          </a:prstGeom>
          <a:solidFill>
            <a:srgbClr val="FC9B0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/>
              <a:t>4. Privilégier les contenus visuels : vidéos / photos</a:t>
            </a:r>
          </a:p>
        </p:txBody>
      </p:sp>
      <p:sp>
        <p:nvSpPr>
          <p:cNvPr id="18" name="Titre 15"/>
          <p:cNvSpPr txBox="1">
            <a:spLocks/>
          </p:cNvSpPr>
          <p:nvPr/>
        </p:nvSpPr>
        <p:spPr>
          <a:xfrm>
            <a:off x="260350" y="309563"/>
            <a:ext cx="7798428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833E90"/>
                </a:solidFill>
              </a:rPr>
              <a:t>Les 10 règles d’or d’une gestion Réussie</a:t>
            </a:r>
          </a:p>
          <a:p>
            <a:pPr fontAlgn="auto">
              <a:spcAft>
                <a:spcPts val="0"/>
              </a:spcAft>
              <a:defRPr/>
            </a:pPr>
            <a:endParaRPr lang="fr-FR" sz="1800" dirty="0">
              <a:solidFill>
                <a:srgbClr val="833E9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398043" y="2578716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/>
              <a:t>6. Choisir les photos avec précaution </a:t>
            </a:r>
          </a:p>
          <a:p>
            <a:pPr algn="ctr"/>
            <a:r>
              <a:rPr lang="fr-FR" sz="1400" dirty="0"/>
              <a:t>= cohérentes avec les objectifs et la cible voulue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3399354" y="3605213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/>
              <a:t>7. Vidéos : Préférer les publications avec les vidéos « natives » (directement sur Facebook)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366711" y="1547812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/>
              <a:t>5. Varier les contenus visuels : carrousel, album, diaporama, etc. 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3399354" y="4633913"/>
            <a:ext cx="2700338" cy="935037"/>
          </a:xfrm>
          <a:prstGeom prst="roundRect">
            <a:avLst/>
          </a:prstGeom>
          <a:solidFill>
            <a:srgbClr val="FC9B0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/>
              <a:t>8. Solliciter l'opinion de la communauté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252092" y="3605212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/>
              <a:t>10 Suivre et évaluer l’impact de sa page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6252092" y="2576512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/>
              <a:t>9. Interagir avec la communauté et ne pas se contenter de promouvoir le Career Center  </a:t>
            </a:r>
          </a:p>
        </p:txBody>
      </p:sp>
    </p:spTree>
    <p:extLst>
      <p:ext uri="{BB962C8B-B14F-4D97-AF65-F5344CB8AC3E}">
        <p14:creationId xmlns:p14="http://schemas.microsoft.com/office/powerpoint/2010/main" val="268858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8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32308" y="1143508"/>
            <a:ext cx="8458200" cy="467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7000" dirty="0">
                <a:solidFill>
                  <a:srgbClr val="C00000"/>
                </a:solidFill>
              </a:rPr>
              <a:t>6</a:t>
            </a:r>
          </a:p>
          <a:p>
            <a:pPr marL="0" indent="0" algn="ctr">
              <a:buNone/>
            </a:pPr>
            <a:r>
              <a:rPr lang="fr-FR" sz="2000" dirty="0">
                <a:solidFill>
                  <a:srgbClr val="C00000"/>
                </a:solidFill>
              </a:rPr>
              <a:t>RECOMMANDATIONS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967" y="3666702"/>
            <a:ext cx="3362882" cy="312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4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6189936" y="309563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Susciter l’engagement des utilisateurs en interagissant avec eux et en répondant à leurs demandes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" name="Titre 15"/>
          <p:cNvSpPr txBox="1">
            <a:spLocks/>
          </p:cNvSpPr>
          <p:nvPr/>
        </p:nvSpPr>
        <p:spPr>
          <a:xfrm>
            <a:off x="260350" y="309563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833E90"/>
                </a:solidFill>
              </a:rPr>
              <a:t>Nos 6 recommandations !</a:t>
            </a:r>
          </a:p>
        </p:txBody>
      </p:sp>
      <p:pic>
        <p:nvPicPr>
          <p:cNvPr id="1026" name="Picture 7" descr="image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35" y="1961993"/>
            <a:ext cx="3313417" cy="36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ultiply 11"/>
          <p:cNvSpPr/>
          <p:nvPr/>
        </p:nvSpPr>
        <p:spPr>
          <a:xfrm>
            <a:off x="7762638" y="1745601"/>
            <a:ext cx="572753" cy="6029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292" y="1649102"/>
            <a:ext cx="3329750" cy="406791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252199" y="1492657"/>
            <a:ext cx="628221" cy="312890"/>
            <a:chOff x="4189120" y="1960001"/>
            <a:chExt cx="628221" cy="312890"/>
          </a:xfrm>
        </p:grpSpPr>
        <p:sp>
          <p:nvSpPr>
            <p:cNvPr id="13" name="Diagonal Stripe 12"/>
            <p:cNvSpPr/>
            <p:nvPr/>
          </p:nvSpPr>
          <p:spPr>
            <a:xfrm>
              <a:off x="4297870" y="1960001"/>
              <a:ext cx="519471" cy="312890"/>
            </a:xfrm>
            <a:prstGeom prst="diagStrip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Diagonal Stripe 14"/>
            <p:cNvSpPr/>
            <p:nvPr/>
          </p:nvSpPr>
          <p:spPr>
            <a:xfrm rot="18979492">
              <a:off x="4189120" y="2006732"/>
              <a:ext cx="217501" cy="219428"/>
            </a:xfrm>
            <a:prstGeom prst="diagStrip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60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6250781" y="215556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/>
                </a:solidFill>
              </a:rPr>
              <a:t>Faire attention aux textes accompagnant les photos/vidéos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48" y="1762697"/>
            <a:ext cx="3231348" cy="3541783"/>
          </a:xfrm>
          <a:prstGeom prst="rect">
            <a:avLst/>
          </a:prstGeom>
        </p:spPr>
      </p:pic>
      <p:pic>
        <p:nvPicPr>
          <p:cNvPr id="2050" name="Picture 2" descr="image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55" y="1803277"/>
            <a:ext cx="3152007" cy="354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319483" y="1646323"/>
            <a:ext cx="628254" cy="312890"/>
            <a:chOff x="4174849" y="2120199"/>
            <a:chExt cx="628254" cy="312890"/>
          </a:xfrm>
        </p:grpSpPr>
        <p:sp>
          <p:nvSpPr>
            <p:cNvPr id="13" name="Diagonal Stripe 12"/>
            <p:cNvSpPr/>
            <p:nvPr/>
          </p:nvSpPr>
          <p:spPr>
            <a:xfrm>
              <a:off x="4283632" y="2120199"/>
              <a:ext cx="519471" cy="312890"/>
            </a:xfrm>
            <a:prstGeom prst="diagStrip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Diagonal Stripe 13"/>
            <p:cNvSpPr/>
            <p:nvPr/>
          </p:nvSpPr>
          <p:spPr>
            <a:xfrm rot="18979492">
              <a:off x="4174849" y="2168924"/>
              <a:ext cx="217501" cy="219428"/>
            </a:xfrm>
            <a:prstGeom prst="diagStrip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Multiply 14"/>
          <p:cNvSpPr/>
          <p:nvPr/>
        </p:nvSpPr>
        <p:spPr>
          <a:xfrm>
            <a:off x="7600950" y="1501827"/>
            <a:ext cx="572753" cy="6029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re 15"/>
          <p:cNvSpPr txBox="1">
            <a:spLocks/>
          </p:cNvSpPr>
          <p:nvPr/>
        </p:nvSpPr>
        <p:spPr>
          <a:xfrm>
            <a:off x="260350" y="309563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833E90"/>
                </a:solidFill>
              </a:rPr>
              <a:t>Nos 6 recommandations !</a:t>
            </a:r>
          </a:p>
        </p:txBody>
      </p:sp>
    </p:spTree>
    <p:extLst>
      <p:ext uri="{BB962C8B-B14F-4D97-AF65-F5344CB8AC3E}">
        <p14:creationId xmlns:p14="http://schemas.microsoft.com/office/powerpoint/2010/main" val="3830913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184155" y="362696"/>
            <a:ext cx="2700338" cy="935037"/>
          </a:xfrm>
          <a:prstGeom prst="roundRect">
            <a:avLst/>
          </a:prstGeom>
          <a:solidFill>
            <a:srgbClr val="FC9B0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/>
                </a:solidFill>
              </a:rPr>
              <a:t>Bien choisir des photos de bonne qualité et cohérentes aux objectifs des Career Centers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22" y="2124838"/>
            <a:ext cx="4189255" cy="268511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6" t="20929" r="47295" b="21365"/>
          <a:stretch/>
        </p:blipFill>
        <p:spPr>
          <a:xfrm>
            <a:off x="5161253" y="2172770"/>
            <a:ext cx="3064385" cy="2637178"/>
          </a:xfrm>
          <a:prstGeom prst="rect">
            <a:avLst/>
          </a:prstGeom>
        </p:spPr>
      </p:pic>
      <p:sp>
        <p:nvSpPr>
          <p:cNvPr id="17" name="Multiply 16"/>
          <p:cNvSpPr/>
          <p:nvPr/>
        </p:nvSpPr>
        <p:spPr>
          <a:xfrm>
            <a:off x="7833532" y="1908753"/>
            <a:ext cx="572753" cy="6029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re 15"/>
          <p:cNvSpPr txBox="1">
            <a:spLocks/>
          </p:cNvSpPr>
          <p:nvPr/>
        </p:nvSpPr>
        <p:spPr>
          <a:xfrm>
            <a:off x="260350" y="309563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833E90"/>
                </a:solidFill>
              </a:rPr>
              <a:t>Nos 6 recommandations !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352352" y="2016325"/>
            <a:ext cx="628254" cy="312890"/>
            <a:chOff x="4174849" y="2120199"/>
            <a:chExt cx="628254" cy="312890"/>
          </a:xfrm>
        </p:grpSpPr>
        <p:sp>
          <p:nvSpPr>
            <p:cNvPr id="21" name="Diagonal Stripe 20"/>
            <p:cNvSpPr/>
            <p:nvPr/>
          </p:nvSpPr>
          <p:spPr>
            <a:xfrm>
              <a:off x="4283632" y="2120199"/>
              <a:ext cx="519471" cy="312890"/>
            </a:xfrm>
            <a:prstGeom prst="diagStrip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Diagonal Stripe 21"/>
            <p:cNvSpPr/>
            <p:nvPr/>
          </p:nvSpPr>
          <p:spPr>
            <a:xfrm rot="18979492">
              <a:off x="4174849" y="2168924"/>
              <a:ext cx="217501" cy="219428"/>
            </a:xfrm>
            <a:prstGeom prst="diagStrip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703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6192510" y="491331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/>
                </a:solidFill>
              </a:rPr>
              <a:t>Veiller à ce que les paramétrages de nos événements créés et publications soient bien ajustés</a:t>
            </a:r>
          </a:p>
        </p:txBody>
      </p:sp>
      <p:pic>
        <p:nvPicPr>
          <p:cNvPr id="3074" name="Picture 5" descr="image0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03"/>
          <a:stretch/>
        </p:blipFill>
        <p:spPr bwMode="auto">
          <a:xfrm>
            <a:off x="4647772" y="2013964"/>
            <a:ext cx="3808887" cy="346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69" y="2015331"/>
            <a:ext cx="3780416" cy="346310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729400" y="1916906"/>
            <a:ext cx="628254" cy="312890"/>
            <a:chOff x="3263056" y="2229796"/>
            <a:chExt cx="628254" cy="312890"/>
          </a:xfrm>
        </p:grpSpPr>
        <p:sp>
          <p:nvSpPr>
            <p:cNvPr id="13" name="Diagonal Stripe 12"/>
            <p:cNvSpPr/>
            <p:nvPr/>
          </p:nvSpPr>
          <p:spPr>
            <a:xfrm>
              <a:off x="3371839" y="2229796"/>
              <a:ext cx="519471" cy="312890"/>
            </a:xfrm>
            <a:prstGeom prst="diagStrip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Diagonal Stripe 13"/>
            <p:cNvSpPr/>
            <p:nvPr/>
          </p:nvSpPr>
          <p:spPr>
            <a:xfrm rot="18979492">
              <a:off x="3263056" y="2278521"/>
              <a:ext cx="217501" cy="219428"/>
            </a:xfrm>
            <a:prstGeom prst="diagStrip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Multiply 14"/>
          <p:cNvSpPr/>
          <p:nvPr/>
        </p:nvSpPr>
        <p:spPr>
          <a:xfrm>
            <a:off x="7960390" y="1713881"/>
            <a:ext cx="572753" cy="6029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re 15"/>
          <p:cNvSpPr txBox="1">
            <a:spLocks/>
          </p:cNvSpPr>
          <p:nvPr/>
        </p:nvSpPr>
        <p:spPr>
          <a:xfrm>
            <a:off x="260350" y="309563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833E90"/>
                </a:solidFill>
              </a:rPr>
              <a:t>Nos 6 recommandations !</a:t>
            </a:r>
          </a:p>
        </p:txBody>
      </p:sp>
    </p:spTree>
    <p:extLst>
      <p:ext uri="{BB962C8B-B14F-4D97-AF65-F5344CB8AC3E}">
        <p14:creationId xmlns:p14="http://schemas.microsoft.com/office/powerpoint/2010/main" val="2530769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6130290" y="309563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/>
                </a:solidFill>
              </a:rPr>
              <a:t>Adopter le réflexe de reproduire une partie des posts quotidiens de Facebook sur LinkedIn</a:t>
            </a:r>
          </a:p>
        </p:txBody>
      </p:sp>
      <p:sp>
        <p:nvSpPr>
          <p:cNvPr id="8" name="Titre 15"/>
          <p:cNvSpPr txBox="1">
            <a:spLocks/>
          </p:cNvSpPr>
          <p:nvPr/>
        </p:nvSpPr>
        <p:spPr>
          <a:xfrm>
            <a:off x="260350" y="309563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833E90"/>
                </a:solidFill>
              </a:rPr>
              <a:t>Nos 6 recommandations 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48" y="777081"/>
            <a:ext cx="3467940" cy="3316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841" y="2439553"/>
            <a:ext cx="3753231" cy="348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79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135853" y="491331"/>
            <a:ext cx="2700338" cy="935037"/>
          </a:xfrm>
          <a:prstGeom prst="roundRect">
            <a:avLst/>
          </a:prstGeom>
          <a:solidFill>
            <a:srgbClr val="FC9B0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/>
                </a:solidFill>
              </a:rPr>
              <a:t>Infiltrer davantage de Darija dans nos textes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5243" y="2153744"/>
            <a:ext cx="2532184" cy="2250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401830" y="2070638"/>
            <a:ext cx="24015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dirty="0">
              <a:solidFill>
                <a:srgbClr val="002A6C"/>
              </a:solidFill>
              <a:latin typeface="+mn-lt"/>
            </a:endParaRPr>
          </a:p>
          <a:p>
            <a:endParaRPr lang="fr-FR" sz="1600" dirty="0">
              <a:solidFill>
                <a:srgbClr val="002A6C"/>
              </a:solidFill>
              <a:latin typeface="+mn-lt"/>
            </a:endParaRPr>
          </a:p>
          <a:p>
            <a:pPr lvl="0"/>
            <a:r>
              <a:rPr lang="fr-FR" sz="1600" dirty="0">
                <a:solidFill>
                  <a:srgbClr val="002A6C"/>
                </a:solidFill>
                <a:latin typeface="+mn-lt"/>
              </a:rPr>
              <a:t>Eviter d’écrire Darija en caractères latins, exemple :</a:t>
            </a:r>
          </a:p>
          <a:p>
            <a:pPr lvl="0"/>
            <a:endParaRPr lang="fr-FR" sz="1600" dirty="0">
              <a:solidFill>
                <a:srgbClr val="002A6C"/>
              </a:solidFill>
              <a:latin typeface="+mn-lt"/>
            </a:endParaRPr>
          </a:p>
          <a:p>
            <a:pPr lvl="0"/>
            <a:r>
              <a:rPr lang="fr-FR" sz="1600" dirty="0">
                <a:solidFill>
                  <a:srgbClr val="002A6C"/>
                </a:solidFill>
                <a:latin typeface="+mn-lt"/>
              </a:rPr>
              <a:t>Fnadarkoum, Chnou ghadi y9edem likoum Career Center ?</a:t>
            </a:r>
          </a:p>
        </p:txBody>
      </p:sp>
      <p:sp>
        <p:nvSpPr>
          <p:cNvPr id="11" name="Titre 15"/>
          <p:cNvSpPr txBox="1">
            <a:spLocks/>
          </p:cNvSpPr>
          <p:nvPr/>
        </p:nvSpPr>
        <p:spPr>
          <a:xfrm>
            <a:off x="260350" y="309563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833E90"/>
                </a:solidFill>
              </a:rPr>
              <a:t>Nos 6 recommandations !</a:t>
            </a:r>
          </a:p>
        </p:txBody>
      </p:sp>
      <p:sp>
        <p:nvSpPr>
          <p:cNvPr id="17" name="Multiply 16"/>
          <p:cNvSpPr/>
          <p:nvPr/>
        </p:nvSpPr>
        <p:spPr>
          <a:xfrm>
            <a:off x="8465737" y="1859633"/>
            <a:ext cx="572753" cy="6029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15" y="1149634"/>
            <a:ext cx="3775900" cy="453507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499837" y="1107433"/>
            <a:ext cx="628254" cy="312890"/>
            <a:chOff x="1873772" y="2916940"/>
            <a:chExt cx="628254" cy="312890"/>
          </a:xfrm>
        </p:grpSpPr>
        <p:sp>
          <p:nvSpPr>
            <p:cNvPr id="13" name="Diagonal Stripe 12"/>
            <p:cNvSpPr/>
            <p:nvPr/>
          </p:nvSpPr>
          <p:spPr>
            <a:xfrm>
              <a:off x="1982555" y="2916940"/>
              <a:ext cx="519471" cy="312890"/>
            </a:xfrm>
            <a:prstGeom prst="diagStrip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Diagonal Stripe 13"/>
            <p:cNvSpPr/>
            <p:nvPr/>
          </p:nvSpPr>
          <p:spPr>
            <a:xfrm rot="18979492">
              <a:off x="1873772" y="2965665"/>
              <a:ext cx="217501" cy="219428"/>
            </a:xfrm>
            <a:prstGeom prst="diagStrip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4114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340915" y="2348993"/>
            <a:ext cx="9057736" cy="15737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romanUcPeriod"/>
              <a:defRPr/>
            </a:pPr>
            <a:r>
              <a:rPr lang="fr-FR" sz="1900" dirty="0"/>
              <a:t>Pourquoi choisir les réseaux sociaux pour attirer les jeunes?</a:t>
            </a:r>
          </a:p>
          <a:p>
            <a:pPr marL="514350" indent="-5143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romanUcPeriod"/>
              <a:defRPr/>
            </a:pPr>
            <a:r>
              <a:rPr lang="fr-FR" sz="1900" dirty="0"/>
              <a:t>Comment attirer les jeunes sur les réseaux sociaux?</a:t>
            </a:r>
          </a:p>
          <a:p>
            <a:pPr marL="514350" indent="-5143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romanUcPeriod"/>
              <a:defRPr/>
            </a:pPr>
            <a:r>
              <a:rPr lang="fr-FR" sz="1900" dirty="0"/>
              <a:t>Comment renforcer la stratégie de communication en ligne?</a:t>
            </a:r>
          </a:p>
          <a:p>
            <a:pPr marL="514350" indent="-5143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romanUcPeriod"/>
              <a:defRPr/>
            </a:pPr>
            <a:r>
              <a:rPr lang="fr-FR" sz="1900" dirty="0"/>
              <a:t>Mesurer la performance de nos plateformes digitales</a:t>
            </a:r>
          </a:p>
          <a:p>
            <a:pPr marL="514350" indent="-5143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romanUcPeriod"/>
              <a:defRPr/>
            </a:pPr>
            <a:r>
              <a:rPr lang="fr-FR" sz="1900" dirty="0"/>
              <a:t>Moyens de mobilisation des jeunes du Career Center UHIIC</a:t>
            </a:r>
          </a:p>
          <a:p>
            <a:pPr marL="514350" indent="-5143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romanUcPeriod"/>
              <a:defRPr/>
            </a:pPr>
            <a:endParaRPr lang="fr-FR" sz="1900" dirty="0"/>
          </a:p>
        </p:txBody>
      </p:sp>
    </p:spTree>
    <p:extLst>
      <p:ext uri="{BB962C8B-B14F-4D97-AF65-F5344CB8AC3E}">
        <p14:creationId xmlns:p14="http://schemas.microsoft.com/office/powerpoint/2010/main" val="42478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231187" y="3510281"/>
            <a:ext cx="9057736" cy="12720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900" dirty="0"/>
              <a:t>IV.	Mesurer la performance de nos plateformes digitales</a:t>
            </a:r>
          </a:p>
        </p:txBody>
      </p:sp>
    </p:spTree>
    <p:extLst>
      <p:ext uri="{BB962C8B-B14F-4D97-AF65-F5344CB8AC3E}">
        <p14:creationId xmlns:p14="http://schemas.microsoft.com/office/powerpoint/2010/main" val="1794034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5"/>
          <p:cNvSpPr txBox="1">
            <a:spLocks/>
          </p:cNvSpPr>
          <p:nvPr/>
        </p:nvSpPr>
        <p:spPr>
          <a:xfrm>
            <a:off x="260350" y="309563"/>
            <a:ext cx="911225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833E90"/>
                </a:solidFill>
              </a:rPr>
              <a:t>Mesurer la performance de nos plateformes digitales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10730" y="1499019"/>
            <a:ext cx="7242766" cy="3576415"/>
            <a:chOff x="1010730" y="2011083"/>
            <a:chExt cx="7242766" cy="3576415"/>
          </a:xfrm>
        </p:grpSpPr>
        <p:sp>
          <p:nvSpPr>
            <p:cNvPr id="3" name="Titre 15"/>
            <p:cNvSpPr txBox="1">
              <a:spLocks/>
            </p:cNvSpPr>
            <p:nvPr/>
          </p:nvSpPr>
          <p:spPr>
            <a:xfrm>
              <a:off x="1344899" y="2011083"/>
              <a:ext cx="2032000" cy="393700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400" kern="1200" cap="all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800" b="1" dirty="0">
                  <a:solidFill>
                    <a:srgbClr val="3EC1CD"/>
                  </a:solidFill>
                </a:rPr>
                <a:t>croissance</a:t>
              </a:r>
            </a:p>
          </p:txBody>
        </p:sp>
        <p:sp>
          <p:nvSpPr>
            <p:cNvPr id="6" name="Titre 15"/>
            <p:cNvSpPr txBox="1">
              <a:spLocks/>
            </p:cNvSpPr>
            <p:nvPr/>
          </p:nvSpPr>
          <p:spPr>
            <a:xfrm>
              <a:off x="5887327" y="2012670"/>
              <a:ext cx="2032000" cy="392113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400" kern="1200" cap="all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800" b="1" dirty="0">
                  <a:solidFill>
                    <a:srgbClr val="3EC1CD"/>
                  </a:solidFill>
                </a:rPr>
                <a:t>interaction</a:t>
              </a:r>
            </a:p>
          </p:txBody>
        </p:sp>
        <p:sp>
          <p:nvSpPr>
            <p:cNvPr id="9" name="Titre 15"/>
            <p:cNvSpPr txBox="1">
              <a:spLocks/>
            </p:cNvSpPr>
            <p:nvPr/>
          </p:nvSpPr>
          <p:spPr>
            <a:xfrm>
              <a:off x="3632259" y="3953454"/>
              <a:ext cx="2032000" cy="392113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400" kern="1200" cap="all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800" b="1" dirty="0">
                  <a:solidFill>
                    <a:srgbClr val="3EC1CD"/>
                  </a:solidFill>
                </a:rPr>
                <a:t>portée</a:t>
              </a:r>
            </a:p>
          </p:txBody>
        </p:sp>
        <p:sp>
          <p:nvSpPr>
            <p:cNvPr id="15" name="Rectangle à coins arrondis 14"/>
            <p:cNvSpPr/>
            <p:nvPr/>
          </p:nvSpPr>
          <p:spPr>
            <a:xfrm>
              <a:off x="1010730" y="2445611"/>
              <a:ext cx="2700338" cy="1140135"/>
            </a:xfrm>
            <a:prstGeom prst="roundRect">
              <a:avLst/>
            </a:prstGeom>
            <a:solidFill>
              <a:srgbClr val="F05D5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r>
                <a:rPr lang="fr-FR" sz="1400" dirty="0"/>
                <a:t>Évolution des abonnés</a:t>
              </a:r>
            </a:p>
            <a:p>
              <a:pPr lvl="0" algn="ctr"/>
              <a:r>
                <a:rPr lang="fr-FR" sz="1400" dirty="0"/>
                <a:t>Données démographiques sur les abonnés</a:t>
              </a:r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5553158" y="2445610"/>
              <a:ext cx="2700338" cy="1140135"/>
            </a:xfrm>
            <a:prstGeom prst="roundRect">
              <a:avLst/>
            </a:prstGeom>
            <a:solidFill>
              <a:srgbClr val="833E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r>
                <a:rPr lang="fr-FR" sz="1400" dirty="0"/>
                <a:t>Participation avec un commentaire, like, partage, ou bien un clic sur la publication</a:t>
              </a:r>
            </a:p>
          </p:txBody>
        </p:sp>
        <p:sp>
          <p:nvSpPr>
            <p:cNvPr id="17" name="Rectangle à coins arrondis 16"/>
            <p:cNvSpPr/>
            <p:nvPr/>
          </p:nvSpPr>
          <p:spPr>
            <a:xfrm>
              <a:off x="3298090" y="4447363"/>
              <a:ext cx="2700338" cy="1140135"/>
            </a:xfrm>
            <a:prstGeom prst="roundRect">
              <a:avLst/>
            </a:prstGeom>
            <a:solidFill>
              <a:srgbClr val="1DB8D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r>
                <a:rPr lang="fr-FR" sz="1400" dirty="0"/>
                <a:t>Nombre de personnes auxquelles les publications ont été diffusées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963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231187" y="3537713"/>
            <a:ext cx="9057736" cy="12720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900" dirty="0"/>
              <a:t>V.	 Moyens de mobilisation des jeunes du Career Center UHIIC</a:t>
            </a:r>
          </a:p>
        </p:txBody>
      </p:sp>
    </p:spTree>
    <p:extLst>
      <p:ext uri="{BB962C8B-B14F-4D97-AF65-F5344CB8AC3E}">
        <p14:creationId xmlns:p14="http://schemas.microsoft.com/office/powerpoint/2010/main" val="621987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5"/>
          <p:cNvSpPr txBox="1">
            <a:spLocks/>
          </p:cNvSpPr>
          <p:nvPr/>
        </p:nvSpPr>
        <p:spPr>
          <a:xfrm>
            <a:off x="260350" y="309563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833E90"/>
                </a:solidFill>
              </a:rPr>
              <a:t>Example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76" y="402336"/>
            <a:ext cx="30861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4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5"/>
          <p:cNvSpPr txBox="1">
            <a:spLocks/>
          </p:cNvSpPr>
          <p:nvPr/>
        </p:nvSpPr>
        <p:spPr>
          <a:xfrm>
            <a:off x="260350" y="309563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833E90"/>
                </a:solidFill>
              </a:rPr>
              <a:t>Example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72" y="468439"/>
            <a:ext cx="51816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23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5"/>
          <p:cNvSpPr txBox="1">
            <a:spLocks/>
          </p:cNvSpPr>
          <p:nvPr/>
        </p:nvSpPr>
        <p:spPr>
          <a:xfrm>
            <a:off x="260350" y="309563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833E90"/>
                </a:solidFill>
              </a:rPr>
              <a:t>Example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547" y="402336"/>
            <a:ext cx="3014091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72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5"/>
          <p:cNvSpPr txBox="1">
            <a:spLocks/>
          </p:cNvSpPr>
          <p:nvPr/>
        </p:nvSpPr>
        <p:spPr>
          <a:xfrm>
            <a:off x="260350" y="309563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833E90"/>
                </a:solidFill>
              </a:rPr>
              <a:t>Example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5" y="1134237"/>
            <a:ext cx="36004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13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5"/>
          <p:cNvSpPr txBox="1">
            <a:spLocks/>
          </p:cNvSpPr>
          <p:nvPr/>
        </p:nvSpPr>
        <p:spPr>
          <a:xfrm>
            <a:off x="260350" y="309563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833E90"/>
                </a:solidFill>
              </a:rPr>
              <a:t>Example 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39" y="1598104"/>
            <a:ext cx="614362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66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5"/>
          <p:cNvSpPr txBox="1">
            <a:spLocks/>
          </p:cNvSpPr>
          <p:nvPr/>
        </p:nvSpPr>
        <p:spPr>
          <a:xfrm>
            <a:off x="260350" y="309563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833E90"/>
                </a:solidFill>
              </a:rPr>
              <a:t>Example 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264" y="1070184"/>
            <a:ext cx="3425952" cy="430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04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1048004" y="2788081"/>
            <a:ext cx="7340600" cy="649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FR" sz="3200" dirty="0">
                <a:latin typeface="+mn-lt"/>
              </a:rPr>
              <a:t>Merci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231187" y="3519425"/>
            <a:ext cx="9057736" cy="12720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romanUcPeriod"/>
              <a:defRPr/>
            </a:pPr>
            <a:r>
              <a:rPr lang="fr-FR" sz="1900" dirty="0"/>
              <a:t>Pourquoi choisir les réseaux sociaux pour attirer les jeunes?</a:t>
            </a:r>
          </a:p>
        </p:txBody>
      </p:sp>
    </p:spTree>
    <p:extLst>
      <p:ext uri="{BB962C8B-B14F-4D97-AF65-F5344CB8AC3E}">
        <p14:creationId xmlns:p14="http://schemas.microsoft.com/office/powerpoint/2010/main" val="3166228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6" y="2130042"/>
            <a:ext cx="1175792" cy="935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8487" y="2188672"/>
            <a:ext cx="7057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82% des utilisateurs Facebook au Maroc sont âgés entre 13 et 34 ans*. Il y a donc de fortes chances pour que les jeunes ciblés par le Career Center y soient, d’où l’intérêt de soigner sa présence sur Facebook mais aussi sur LinkedIn en forte expansion au Maroc depuis quelques années </a:t>
            </a:r>
            <a:r>
              <a:rPr lang="fr-FR" sz="1400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8488" y="4108622"/>
            <a:ext cx="7057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94% des utilisateurs des réseaux sociaux au Maroc y accèdent via mobile </a:t>
            </a:r>
            <a:r>
              <a:rPr lang="fr-FR" sz="1400" dirty="0">
                <a:solidFill>
                  <a:srgbClr val="C00000"/>
                </a:solidFill>
                <a:sym typeface="Wingdings" panose="05000000000000000000" pitchFamily="2" charset="2"/>
              </a:rPr>
              <a:t>!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endParaRPr lang="fr-FR" sz="1400" dirty="0">
              <a:solidFill>
                <a:srgbClr val="C00000"/>
              </a:solidFill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752" y="267248"/>
            <a:ext cx="8229600" cy="92333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</a:pPr>
            <a:r>
              <a:rPr lang="fr-FR" cap="all" dirty="0">
                <a:solidFill>
                  <a:srgbClr val="833E90"/>
                </a:solidFill>
                <a:latin typeface="+mj-lt"/>
                <a:ea typeface="+mj-ea"/>
                <a:cs typeface="+mj-cs"/>
              </a:rPr>
              <a:t>Les réseaux sociaux pour mobiliser les jeunes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21" y="4005498"/>
            <a:ext cx="513135" cy="51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00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231187" y="3510281"/>
            <a:ext cx="9057736" cy="12720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900" dirty="0"/>
              <a:t>II.	Comment attirer les jeunes sur les réseaux sociaux?</a:t>
            </a:r>
          </a:p>
        </p:txBody>
      </p:sp>
    </p:spTree>
    <p:extLst>
      <p:ext uri="{BB962C8B-B14F-4D97-AF65-F5344CB8AC3E}">
        <p14:creationId xmlns:p14="http://schemas.microsoft.com/office/powerpoint/2010/main" val="392157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8742" y="1134219"/>
            <a:ext cx="8458295" cy="4050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600" dirty="0">
                <a:solidFill>
                  <a:srgbClr val="002A6C"/>
                </a:solidFill>
                <a:latin typeface="+mn-lt"/>
              </a:rPr>
              <a:t>Les informations sur la </a:t>
            </a:r>
            <a:r>
              <a:rPr lang="fr-FR" sz="1600" b="1" dirty="0">
                <a:solidFill>
                  <a:srgbClr val="002A6C"/>
                </a:solidFill>
                <a:latin typeface="+mn-lt"/>
              </a:rPr>
              <a:t>vie du Career Center</a:t>
            </a:r>
            <a:r>
              <a:rPr lang="fr-FR" sz="1600" dirty="0">
                <a:solidFill>
                  <a:srgbClr val="002A6C"/>
                </a:solidFill>
                <a:latin typeface="+mn-lt"/>
              </a:rPr>
              <a:t>  (ateliers, formations, événements...) 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600" dirty="0">
                <a:solidFill>
                  <a:srgbClr val="002A6C"/>
                </a:solidFill>
                <a:latin typeface="+mn-lt"/>
              </a:rPr>
              <a:t>Des </a:t>
            </a:r>
            <a:r>
              <a:rPr lang="fr-FR" sz="1600" b="1" dirty="0">
                <a:solidFill>
                  <a:srgbClr val="002A6C"/>
                </a:solidFill>
                <a:latin typeface="+mn-lt"/>
              </a:rPr>
              <a:t>conseils </a:t>
            </a:r>
            <a:r>
              <a:rPr lang="fr-FR" sz="1600" dirty="0">
                <a:solidFill>
                  <a:srgbClr val="002A6C"/>
                </a:solidFill>
                <a:latin typeface="+mn-lt"/>
              </a:rPr>
              <a:t>et des </a:t>
            </a:r>
            <a:r>
              <a:rPr lang="fr-FR" sz="1600" b="1" dirty="0">
                <a:solidFill>
                  <a:srgbClr val="002A6C"/>
                </a:solidFill>
                <a:latin typeface="+mn-lt"/>
              </a:rPr>
              <a:t>outils </a:t>
            </a:r>
            <a:r>
              <a:rPr lang="fr-FR" sz="1600" dirty="0">
                <a:solidFill>
                  <a:srgbClr val="002A6C"/>
                </a:solidFill>
                <a:latin typeface="+mn-lt"/>
              </a:rPr>
              <a:t>pour accroître l’employabilité (cf. contenus Career Center Virtuel) ou venant d’autres sources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600" dirty="0">
                <a:solidFill>
                  <a:srgbClr val="002A6C"/>
                </a:solidFill>
                <a:latin typeface="+mn-lt"/>
              </a:rPr>
              <a:t>Des </a:t>
            </a:r>
            <a:r>
              <a:rPr lang="fr-FR" sz="1600" b="1" dirty="0">
                <a:solidFill>
                  <a:srgbClr val="002A6C"/>
                </a:solidFill>
                <a:latin typeface="+mn-lt"/>
              </a:rPr>
              <a:t>campagnes de mobilisation </a:t>
            </a:r>
            <a:r>
              <a:rPr lang="fr-FR" sz="1600" dirty="0">
                <a:solidFill>
                  <a:srgbClr val="002A6C"/>
                </a:solidFill>
                <a:latin typeface="+mn-lt"/>
              </a:rPr>
              <a:t>destinées à booster ou à accompagner les activités du Career Center 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600" dirty="0">
                <a:solidFill>
                  <a:srgbClr val="002A6C"/>
                </a:solidFill>
                <a:latin typeface="+mn-lt"/>
              </a:rPr>
              <a:t>Des messages créant de la </a:t>
            </a:r>
            <a:r>
              <a:rPr lang="fr-FR" sz="1600" b="1" dirty="0">
                <a:solidFill>
                  <a:srgbClr val="002A6C"/>
                </a:solidFill>
                <a:latin typeface="+mn-lt"/>
              </a:rPr>
              <a:t>convivialité</a:t>
            </a:r>
            <a:r>
              <a:rPr lang="fr-FR" sz="1600" dirty="0">
                <a:solidFill>
                  <a:srgbClr val="002A6C"/>
                </a:solidFill>
                <a:latin typeface="+mn-lt"/>
              </a:rPr>
              <a:t> sur la page 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600" dirty="0">
                <a:solidFill>
                  <a:srgbClr val="002A6C"/>
                </a:solidFill>
                <a:latin typeface="+mn-lt"/>
              </a:rPr>
              <a:t>Du contenu qui répond aux besoins des jeunes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600" dirty="0">
                <a:solidFill>
                  <a:srgbClr val="002A6C"/>
                </a:solidFill>
                <a:latin typeface="+mn-lt"/>
              </a:rPr>
              <a:t>Des jeux concours pour motiver les jeunes et les encourager à interagir avec le contenu de la page</a:t>
            </a:r>
          </a:p>
          <a:p>
            <a:endParaRPr lang="fr-FR" sz="1600" dirty="0">
              <a:solidFill>
                <a:srgbClr val="002A6C"/>
              </a:solidFill>
              <a:latin typeface="+mn-lt"/>
            </a:endParaRPr>
          </a:p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fr-FR" sz="1600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7" name="Titre 15"/>
          <p:cNvSpPr txBox="1">
            <a:spLocks/>
          </p:cNvSpPr>
          <p:nvPr/>
        </p:nvSpPr>
        <p:spPr>
          <a:xfrm>
            <a:off x="260350" y="309563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833E90"/>
                </a:solidFill>
                <a:latin typeface="+mn-lt"/>
              </a:rPr>
              <a:t>Ce qu’il faudrait publier sur les pages des Career Centers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397" y="4443985"/>
            <a:ext cx="2403455" cy="14975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541" y="4443985"/>
            <a:ext cx="2403455" cy="149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4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2750" y="1524901"/>
            <a:ext cx="8458295" cy="2402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dirty="0">
              <a:solidFill>
                <a:srgbClr val="002A6C"/>
              </a:solidFill>
              <a:latin typeface="+mn-lt"/>
            </a:endParaRPr>
          </a:p>
          <a:p>
            <a:r>
              <a:rPr lang="fr-FR" sz="1600" b="1" dirty="0">
                <a:solidFill>
                  <a:srgbClr val="002A6C"/>
                </a:solidFill>
                <a:latin typeface="+mn-lt"/>
              </a:rPr>
              <a:t>En revanche, la page Facebook du Career Center ne doit pas :</a:t>
            </a:r>
          </a:p>
          <a:p>
            <a:endParaRPr lang="fr-FR" sz="1600" dirty="0">
              <a:solidFill>
                <a:srgbClr val="002A6C"/>
              </a:solidFill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2A6C"/>
                </a:solidFill>
                <a:latin typeface="+mn-lt"/>
              </a:rPr>
              <a:t>Se contenter de promouvoir uniquement le Career Center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2A6C"/>
              </a:solidFill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2A6C"/>
                </a:solidFill>
                <a:latin typeface="+mn-lt"/>
              </a:rPr>
              <a:t>Etre le relai d’informations sur la vie générale de l’université/centre de formation professionnelle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2A6C"/>
              </a:solidFill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2A6C"/>
                </a:solidFill>
                <a:latin typeface="+mn-lt"/>
              </a:rPr>
              <a:t>Se faire l’écho d’informations qui n’ont aucun rapport avec l’employabilité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fr-FR" sz="1600" dirty="0">
              <a:solidFill>
                <a:srgbClr val="002A6C"/>
              </a:solidFill>
              <a:latin typeface="+mn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8433" y="4673469"/>
            <a:ext cx="6026287" cy="1137372"/>
            <a:chOff x="579343" y="4568903"/>
            <a:chExt cx="6026287" cy="11373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106091">
              <a:off x="5567132" y="4596887"/>
              <a:ext cx="661563" cy="29023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255787">
              <a:off x="3653161" y="5036871"/>
              <a:ext cx="661563" cy="29023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13957" y="4783166"/>
              <a:ext cx="661563" cy="29023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00785" y="5142327"/>
              <a:ext cx="661563" cy="29023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44067" y="4828308"/>
              <a:ext cx="661563" cy="29023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1584" y="5126640"/>
              <a:ext cx="661563" cy="29023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534784">
              <a:off x="3683175" y="5416041"/>
              <a:ext cx="661563" cy="29023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82807" y="4972571"/>
              <a:ext cx="661563" cy="29023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106091">
              <a:off x="909788" y="4572248"/>
              <a:ext cx="661563" cy="29023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255787">
              <a:off x="1270920" y="4882802"/>
              <a:ext cx="661563" cy="29023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1716" y="4629097"/>
              <a:ext cx="661563" cy="29023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8544" y="4988258"/>
              <a:ext cx="661563" cy="29023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136644">
              <a:off x="2349325" y="4568903"/>
              <a:ext cx="661563" cy="29023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9343" y="4972571"/>
              <a:ext cx="661563" cy="29023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534784">
              <a:off x="1300934" y="5261972"/>
              <a:ext cx="661563" cy="29023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0566" y="4818502"/>
              <a:ext cx="661563" cy="290234"/>
            </a:xfrm>
            <a:prstGeom prst="rect">
              <a:avLst/>
            </a:prstGeom>
          </p:spPr>
        </p:pic>
      </p:grpSp>
      <p:sp>
        <p:nvSpPr>
          <p:cNvPr id="24" name="Titre 15"/>
          <p:cNvSpPr txBox="1">
            <a:spLocks/>
          </p:cNvSpPr>
          <p:nvPr/>
        </p:nvSpPr>
        <p:spPr>
          <a:xfrm>
            <a:off x="260350" y="309563"/>
            <a:ext cx="8307578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833E90"/>
                </a:solidFill>
                <a:latin typeface="+mn-lt"/>
              </a:rPr>
              <a:t>Ce qu’il faudrait éviter de publier sur les pages des Career Centers</a:t>
            </a:r>
          </a:p>
        </p:txBody>
      </p:sp>
    </p:spTree>
    <p:extLst>
      <p:ext uri="{BB962C8B-B14F-4D97-AF65-F5344CB8AC3E}">
        <p14:creationId xmlns:p14="http://schemas.microsoft.com/office/powerpoint/2010/main" val="382653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752" y="267248"/>
            <a:ext cx="8229600" cy="92333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</a:pPr>
            <a:r>
              <a:rPr lang="fr-FR" cap="all" dirty="0">
                <a:solidFill>
                  <a:srgbClr val="833E90"/>
                </a:solidFill>
                <a:latin typeface="+mj-lt"/>
                <a:ea typeface="+mj-ea"/>
                <a:cs typeface="+mj-cs"/>
              </a:rPr>
              <a:t>Collaborer avec des influenceurs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420624" y="1125999"/>
            <a:ext cx="824788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fr-FR" sz="1500" dirty="0">
                <a:solidFill>
                  <a:srgbClr val="002A6C"/>
                </a:solidFill>
                <a:latin typeface="Gill Sans MT" panose="020B0502020104020203" pitchFamily="34" charset="0"/>
                <a:ea typeface="+mn-ea"/>
              </a:rPr>
              <a:t>Un </a:t>
            </a:r>
            <a:r>
              <a:rPr lang="fr-FR" sz="1500" b="1" dirty="0">
                <a:solidFill>
                  <a:srgbClr val="002A6C"/>
                </a:solidFill>
                <a:latin typeface="Gill Sans MT" panose="020B0502020104020203" pitchFamily="34" charset="0"/>
                <a:ea typeface="+mn-ea"/>
              </a:rPr>
              <a:t>influenceur</a:t>
            </a:r>
            <a:r>
              <a:rPr lang="fr-FR" sz="1500" dirty="0">
                <a:solidFill>
                  <a:srgbClr val="002A6C"/>
                </a:solidFill>
                <a:latin typeface="Gill Sans MT" panose="020B0502020104020203" pitchFamily="34" charset="0"/>
                <a:ea typeface="+mn-ea"/>
              </a:rPr>
              <a:t> est une personne qui utilise les réseaux sociaux et/ou tout autre support de communication en ligne pour </a:t>
            </a:r>
            <a:r>
              <a:rPr lang="fr-FR" sz="1500" b="1" dirty="0">
                <a:solidFill>
                  <a:srgbClr val="002A6C"/>
                </a:solidFill>
                <a:latin typeface="Gill Sans MT" panose="020B0502020104020203" pitchFamily="34" charset="0"/>
                <a:ea typeface="+mn-ea"/>
              </a:rPr>
              <a:t>diffuser ses opinions </a:t>
            </a:r>
            <a:r>
              <a:rPr lang="fr-FR" sz="1500" dirty="0">
                <a:solidFill>
                  <a:srgbClr val="002A6C"/>
                </a:solidFill>
                <a:latin typeface="Gill Sans MT" panose="020B0502020104020203" pitchFamily="34" charset="0"/>
                <a:ea typeface="+mn-ea"/>
              </a:rPr>
              <a:t>auprès des internautes.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fr-FR" sz="1500" dirty="0">
              <a:solidFill>
                <a:srgbClr val="002A6C"/>
              </a:solidFill>
              <a:latin typeface="Gill Sans MT" panose="020B0502020104020203" pitchFamily="34" charset="0"/>
              <a:ea typeface="+mn-ea"/>
            </a:endParaRPr>
          </a:p>
          <a:p>
            <a:pPr algn="just">
              <a:buClr>
                <a:srgbClr val="C00000"/>
              </a:buClr>
            </a:pPr>
            <a:r>
              <a:rPr lang="fr-FR" sz="1500" dirty="0">
                <a:solidFill>
                  <a:srgbClr val="002A6C"/>
                </a:solidFill>
                <a:latin typeface="Gill Sans MT" panose="020B0502020104020203" pitchFamily="34" charset="0"/>
              </a:rPr>
              <a:t>Il est important de collaborer avec un influenceurs parce qu’il est </a:t>
            </a:r>
            <a:r>
              <a:rPr lang="fr-FR" sz="1500" dirty="0">
                <a:solidFill>
                  <a:srgbClr val="002A6C"/>
                </a:solidFill>
                <a:latin typeface="Gill Sans MT" panose="020B0502020104020203" pitchFamily="34" charset="0"/>
                <a:ea typeface="+mn-ea"/>
              </a:rPr>
              <a:t>capable d’influencer et de modifier les modes de consommation de ces derniers </a:t>
            </a:r>
            <a:r>
              <a:rPr lang="fr-FR" sz="1500" dirty="0">
                <a:solidFill>
                  <a:srgbClr val="002A6C"/>
                </a:solidFill>
                <a:latin typeface="Gill Sans MT" panose="020B0502020104020203" pitchFamily="34" charset="0"/>
              </a:rPr>
              <a:t>grâce à sa popularité.</a:t>
            </a:r>
          </a:p>
          <a:p>
            <a:pPr algn="just">
              <a:buClr>
                <a:srgbClr val="C00000"/>
              </a:buClr>
            </a:pPr>
            <a:endParaRPr lang="fr-FR" sz="1500" dirty="0">
              <a:solidFill>
                <a:srgbClr val="002A6C"/>
              </a:solidFill>
              <a:latin typeface="Gill Sans MT" panose="020B0502020104020203" pitchFamily="34" charset="0"/>
              <a:ea typeface="+mn-ea"/>
            </a:endParaRPr>
          </a:p>
          <a:p>
            <a:pPr algn="just">
              <a:buClr>
                <a:srgbClr val="C00000"/>
              </a:buClr>
            </a:pPr>
            <a:endParaRPr lang="fr-FR" sz="1500" dirty="0">
              <a:solidFill>
                <a:srgbClr val="002A6C"/>
              </a:solidFill>
              <a:latin typeface="Gill Sans MT" panose="020B0502020104020203" pitchFamily="34" charset="0"/>
              <a:ea typeface="+mn-ea"/>
            </a:endParaRPr>
          </a:p>
          <a:p>
            <a:pPr algn="just">
              <a:buClr>
                <a:srgbClr val="C00000"/>
              </a:buClr>
            </a:pPr>
            <a:r>
              <a:rPr lang="fr-FR" sz="1500" dirty="0">
                <a:solidFill>
                  <a:srgbClr val="C00000"/>
                </a:solidFill>
                <a:latin typeface="Gill Sans MT" panose="020B0502020104020203" pitchFamily="34" charset="0"/>
                <a:ea typeface="+mn-ea"/>
              </a:rPr>
              <a:t>Comment collaborer avec un influenceur?</a:t>
            </a:r>
          </a:p>
          <a:p>
            <a:pPr algn="just">
              <a:buClr>
                <a:srgbClr val="C00000"/>
              </a:buClr>
            </a:pPr>
            <a:endParaRPr lang="en-US" sz="1500" dirty="0">
              <a:solidFill>
                <a:srgbClr val="002A6C"/>
              </a:solidFill>
              <a:latin typeface="Gill Sans MT" panose="020B0502020104020203" pitchFamily="34" charset="0"/>
              <a:ea typeface="+mn-ea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A6C"/>
                </a:solidFill>
                <a:latin typeface="Gill Sans MT" panose="020B0502020104020203" pitchFamily="34" charset="0"/>
                <a:ea typeface="+mn-ea"/>
              </a:rPr>
              <a:t>Identifier les influenceurs en phase avec les valeurs du Career Center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sz="1500" dirty="0">
              <a:solidFill>
                <a:srgbClr val="002A6C"/>
              </a:solidFill>
              <a:latin typeface="Gill Sans MT" panose="020B0502020104020203" pitchFamily="34" charset="0"/>
              <a:ea typeface="+mn-ea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A6C"/>
                </a:solidFill>
                <a:latin typeface="Gill Sans MT" panose="020B0502020104020203" pitchFamily="34" charset="0"/>
                <a:ea typeface="+mn-ea"/>
              </a:rPr>
              <a:t>Evaluer la popularité de l’influenceur et définir la nature de la collaboration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fr-FR" sz="1500" dirty="0">
              <a:solidFill>
                <a:srgbClr val="002A6C"/>
              </a:solidFill>
              <a:latin typeface="Gill Sans MT" panose="020B0502020104020203" pitchFamily="34" charset="0"/>
              <a:ea typeface="+mn-ea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2A6C"/>
                </a:solidFill>
                <a:latin typeface="Gill Sans MT" panose="020B0502020104020203" pitchFamily="34" charset="0"/>
              </a:rPr>
              <a:t>Prendre contact avec l’influenceur et le convaincre de collaborer avec le Career Center</a:t>
            </a:r>
          </a:p>
          <a:p>
            <a:pPr algn="just">
              <a:buClr>
                <a:srgbClr val="C00000"/>
              </a:buClr>
            </a:pPr>
            <a:endParaRPr lang="en-US" sz="1500" dirty="0">
              <a:solidFill>
                <a:srgbClr val="002A6C"/>
              </a:solidFill>
              <a:latin typeface="Gill Sans MT" panose="020B0502020104020203" pitchFamily="34" charset="0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2" y="4764025"/>
            <a:ext cx="1548602" cy="1333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354" y="4955259"/>
            <a:ext cx="1350046" cy="11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09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5"/>
          <p:cNvSpPr txBox="1">
            <a:spLocks/>
          </p:cNvSpPr>
          <p:nvPr/>
        </p:nvSpPr>
        <p:spPr>
          <a:xfrm>
            <a:off x="333502" y="326518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833E90"/>
                </a:solidFill>
              </a:rPr>
              <a:t>Tester et définir les bons moments de publication</a:t>
            </a:r>
          </a:p>
        </p:txBody>
      </p:sp>
      <p:sp>
        <p:nvSpPr>
          <p:cNvPr id="10" name="Rectangle à coins arrondis 14"/>
          <p:cNvSpPr/>
          <p:nvPr/>
        </p:nvSpPr>
        <p:spPr>
          <a:xfrm>
            <a:off x="3194054" y="2186616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/>
              <a:t>La tranche demi-journée à 15h </a:t>
            </a:r>
          </a:p>
        </p:txBody>
      </p:sp>
      <p:sp>
        <p:nvSpPr>
          <p:cNvPr id="11" name="Rectangle à coins arrondis 15"/>
          <p:cNvSpPr/>
          <p:nvPr/>
        </p:nvSpPr>
        <p:spPr>
          <a:xfrm>
            <a:off x="260350" y="2186617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/>
              <a:t>La tranche 12h-13h</a:t>
            </a:r>
          </a:p>
        </p:txBody>
      </p:sp>
      <p:sp>
        <p:nvSpPr>
          <p:cNvPr id="12" name="Rectangle à coins arrondis 9"/>
          <p:cNvSpPr/>
          <p:nvPr/>
        </p:nvSpPr>
        <p:spPr>
          <a:xfrm>
            <a:off x="6127758" y="2186615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/>
                </a:solidFill>
              </a:rPr>
              <a:t>La fin de journée à partir de 19h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6" y="3913717"/>
            <a:ext cx="3640582" cy="22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0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 fontScale="92500" lnSpcReduction="20000"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F4BF8647-B3AC-4CE3-84D1-5EEF396173CB}"/>
    </a:ext>
  </a:extLst>
</a:theme>
</file>

<file path=ppt/theme/theme2.xml><?xml version="1.0" encoding="utf-8"?>
<a:theme xmlns:a="http://schemas.openxmlformats.org/drawingml/2006/main" name="Content empty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FE77EAAE-6930-481F-AA5D-D171675B2CA4}"/>
    </a:ext>
  </a:extLst>
</a:theme>
</file>

<file path=ppt/theme/theme3.xml><?xml version="1.0" encoding="utf-8"?>
<a:theme xmlns:a="http://schemas.openxmlformats.org/drawingml/2006/main" name="Back cove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B5E89FB3-05B5-4DBB-A51F-90584442F942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Photos</Template>
  <TotalTime>17280</TotalTime>
  <Words>621</Words>
  <Application>Microsoft Office PowerPoint</Application>
  <PresentationFormat>Affichage à l'écran (4:3)</PresentationFormat>
  <Paragraphs>113</Paragraphs>
  <Slides>29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29</vt:i4>
      </vt:variant>
    </vt:vector>
  </HeadingPairs>
  <TitlesOfParts>
    <vt:vector size="37" baseType="lpstr">
      <vt:lpstr>Arial</vt:lpstr>
      <vt:lpstr>Calibri</vt:lpstr>
      <vt:lpstr>Gill Sans MT</vt:lpstr>
      <vt:lpstr>Symbol</vt:lpstr>
      <vt:lpstr>Wingdings</vt:lpstr>
      <vt:lpstr>Thème Office</vt:lpstr>
      <vt:lpstr>Content empty</vt:lpstr>
      <vt:lpstr>Back cover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lbouamar</dc:creator>
  <cp:lastModifiedBy>Aida Cherkaoui</cp:lastModifiedBy>
  <cp:revision>921</cp:revision>
  <cp:lastPrinted>2018-04-05T09:46:41Z</cp:lastPrinted>
  <dcterms:created xsi:type="dcterms:W3CDTF">2016-05-03T19:11:55Z</dcterms:created>
  <dcterms:modified xsi:type="dcterms:W3CDTF">2019-11-05T10:55:47Z</dcterms:modified>
</cp:coreProperties>
</file>